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746" r:id="rId2"/>
  </p:sldMasterIdLst>
  <p:notesMasterIdLst>
    <p:notesMasterId r:id="rId50"/>
  </p:notesMasterIdLst>
  <p:handoutMasterIdLst>
    <p:handoutMasterId r:id="rId51"/>
  </p:handoutMasterIdLst>
  <p:sldIdLst>
    <p:sldId id="441" r:id="rId3"/>
    <p:sldId id="328" r:id="rId4"/>
    <p:sldId id="344" r:id="rId5"/>
    <p:sldId id="457" r:id="rId6"/>
    <p:sldId id="458" r:id="rId7"/>
    <p:sldId id="480" r:id="rId8"/>
    <p:sldId id="481" r:id="rId9"/>
    <p:sldId id="409" r:id="rId10"/>
    <p:sldId id="392" r:id="rId11"/>
    <p:sldId id="462" r:id="rId12"/>
    <p:sldId id="488" r:id="rId13"/>
    <p:sldId id="451" r:id="rId14"/>
    <p:sldId id="420" r:id="rId15"/>
    <p:sldId id="491" r:id="rId16"/>
    <p:sldId id="350" r:id="rId17"/>
    <p:sldId id="444" r:id="rId18"/>
    <p:sldId id="391" r:id="rId19"/>
    <p:sldId id="394" r:id="rId20"/>
    <p:sldId id="395" r:id="rId21"/>
    <p:sldId id="446" r:id="rId22"/>
    <p:sldId id="452" r:id="rId23"/>
    <p:sldId id="399" r:id="rId24"/>
    <p:sldId id="398" r:id="rId25"/>
    <p:sldId id="402" r:id="rId26"/>
    <p:sldId id="450" r:id="rId27"/>
    <p:sldId id="453" r:id="rId28"/>
    <p:sldId id="412" r:id="rId29"/>
    <p:sldId id="454" r:id="rId30"/>
    <p:sldId id="455" r:id="rId31"/>
    <p:sldId id="478" r:id="rId32"/>
    <p:sldId id="463" r:id="rId33"/>
    <p:sldId id="466" r:id="rId34"/>
    <p:sldId id="484" r:id="rId35"/>
    <p:sldId id="472" r:id="rId36"/>
    <p:sldId id="461" r:id="rId37"/>
    <p:sldId id="459" r:id="rId38"/>
    <p:sldId id="487" r:id="rId39"/>
    <p:sldId id="486" r:id="rId40"/>
    <p:sldId id="464" r:id="rId41"/>
    <p:sldId id="465" r:id="rId42"/>
    <p:sldId id="467" r:id="rId43"/>
    <p:sldId id="469" r:id="rId44"/>
    <p:sldId id="470" r:id="rId45"/>
    <p:sldId id="471" r:id="rId46"/>
    <p:sldId id="448" r:id="rId47"/>
    <p:sldId id="432" r:id="rId48"/>
    <p:sldId id="288" r:id="rId49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pos="3839">
          <p15:clr>
            <a:srgbClr val="A4A3A4"/>
          </p15:clr>
        </p15:guide>
        <p15:guide id="4" pos="767">
          <p15:clr>
            <a:srgbClr val="A4A3A4"/>
          </p15:clr>
        </p15:guide>
        <p15:guide id="5" pos="69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492" autoAdjust="0"/>
  </p:normalViewPr>
  <p:slideViewPr>
    <p:cSldViewPr>
      <p:cViewPr varScale="1">
        <p:scale>
          <a:sx n="115" d="100"/>
          <a:sy n="115" d="100"/>
        </p:scale>
        <p:origin x="414" y="114"/>
      </p:cViewPr>
      <p:guideLst>
        <p:guide orient="horz" pos="2160"/>
        <p:guide orient="horz" pos="3888"/>
        <p:guide pos="3839"/>
        <p:guide pos="767"/>
        <p:guide pos="691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E03B7-B591-4A2A-B695-014C5A39F13E}" type="datetimeFigureOut">
              <a:rPr lang="ru-RU"/>
              <a:pPr/>
              <a:t>вт 19.12.23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322BB-75AD-4A1E-9661-2724167329F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FBD7B-E4FB-4AA8-9540-FD148073ACB3}" type="datetimeFigureOut">
              <a:rPr lang="ru-RU"/>
              <a:pPr/>
              <a:t>вт 19.12.23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5B7DE-1198-4F2F-B574-CA8CAE341642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8539" y="2514601"/>
            <a:ext cx="8913077" cy="2262781"/>
          </a:xfrm>
        </p:spPr>
        <p:txBody>
          <a:bodyPr anchor="b">
            <a:normAutofit/>
          </a:bodyPr>
          <a:lstStyle>
            <a:lvl1pPr>
              <a:defRPr sz="539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8539" y="4777380"/>
            <a:ext cx="8913077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9051-6E81-43E8-9099-FF6A0C3DCFE8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744198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4529541"/>
            <a:ext cx="779564" cy="365125"/>
          </a:xfrm>
        </p:spPr>
        <p:txBody>
          <a:bodyPr/>
          <a:lstStyle/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786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8" y="609600"/>
            <a:ext cx="8913077" cy="3117040"/>
          </a:xfrm>
        </p:spPr>
        <p:txBody>
          <a:bodyPr anchor="ctr">
            <a:normAutofit/>
          </a:bodyPr>
          <a:lstStyle>
            <a:lvl1pPr algn="l">
              <a:defRPr sz="4799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4354046"/>
            <a:ext cx="891307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8617-6EA8-4B97-A5E8-E18E98765EE2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31781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3244140"/>
            <a:ext cx="779564" cy="365125"/>
          </a:xfrm>
        </p:spPr>
        <p:txBody>
          <a:bodyPr/>
          <a:lstStyle/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763528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207" y="609600"/>
            <a:ext cx="8391740" cy="2895600"/>
          </a:xfrm>
        </p:spPr>
        <p:txBody>
          <a:bodyPr anchor="ctr">
            <a:normAutofit/>
          </a:bodyPr>
          <a:lstStyle>
            <a:lvl1pPr algn="l">
              <a:defRPr sz="4799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4159" y="3505200"/>
            <a:ext cx="7534591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4354046"/>
            <a:ext cx="891307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7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8617-6EA8-4B97-A5E8-E18E98765EE2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7" y="31781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3244140"/>
            <a:ext cx="779564" cy="365125"/>
          </a:xfrm>
        </p:spPr>
        <p:txBody>
          <a:bodyPr/>
          <a:lstStyle/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TextBox 13"/>
          <p:cNvSpPr txBox="1"/>
          <p:nvPr/>
        </p:nvSpPr>
        <p:spPr>
          <a:xfrm>
            <a:off x="2467010" y="648005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1958" y="290530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445752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9" y="2438401"/>
            <a:ext cx="8913078" cy="2724845"/>
          </a:xfrm>
        </p:spPr>
        <p:txBody>
          <a:bodyPr anchor="b">
            <a:normAutofit/>
          </a:bodyPr>
          <a:lstStyle>
            <a:lvl1pPr algn="l">
              <a:defRPr sz="4799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9" y="5181600"/>
            <a:ext cx="8913078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8617-6EA8-4B97-A5E8-E18E98765EE2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491172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74" y="4983088"/>
            <a:ext cx="779564" cy="365125"/>
          </a:xfrm>
        </p:spPr>
        <p:txBody>
          <a:bodyPr/>
          <a:lstStyle/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7670824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207" y="609600"/>
            <a:ext cx="8391740" cy="2895600"/>
          </a:xfrm>
        </p:spPr>
        <p:txBody>
          <a:bodyPr anchor="ctr">
            <a:normAutofit/>
          </a:bodyPr>
          <a:lstStyle>
            <a:lvl1pPr algn="l">
              <a:defRPr sz="4799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8538" y="4343400"/>
            <a:ext cx="8913078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9" y="5181600"/>
            <a:ext cx="8913078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8617-6EA8-4B97-A5E8-E18E98765EE2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7" y="491172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74" y="4983088"/>
            <a:ext cx="779564" cy="365125"/>
          </a:xfrm>
        </p:spPr>
        <p:txBody>
          <a:bodyPr/>
          <a:lstStyle/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7" name="TextBox 16"/>
          <p:cNvSpPr txBox="1"/>
          <p:nvPr/>
        </p:nvSpPr>
        <p:spPr>
          <a:xfrm>
            <a:off x="2467010" y="648005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1958" y="290530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/>
          <a:p>
            <a:pPr lvl="0"/>
            <a:r>
              <a:rPr lang="en-US" sz="799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514328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8" y="627407"/>
            <a:ext cx="8913077" cy="2880020"/>
          </a:xfrm>
        </p:spPr>
        <p:txBody>
          <a:bodyPr anchor="ctr">
            <a:normAutofit/>
          </a:bodyPr>
          <a:lstStyle>
            <a:lvl1pPr algn="l">
              <a:defRPr sz="4799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8538" y="4343400"/>
            <a:ext cx="8913078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399">
                <a:solidFill>
                  <a:schemeClr val="accent1"/>
                </a:solidFill>
              </a:defRPr>
            </a:lvl1pPr>
            <a:lvl2pPr marL="457063" indent="0">
              <a:buFontTx/>
              <a:buNone/>
              <a:defRPr/>
            </a:lvl2pPr>
            <a:lvl3pPr marL="914126" indent="0">
              <a:buFontTx/>
              <a:buNone/>
              <a:defRPr/>
            </a:lvl3pPr>
            <a:lvl4pPr marL="1371189" indent="0">
              <a:buFontTx/>
              <a:buNone/>
              <a:defRPr/>
            </a:lvl4pPr>
            <a:lvl5pPr marL="1828251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9" y="5181600"/>
            <a:ext cx="8913078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E8617-6EA8-4B97-A5E8-E18E98765EE2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491172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74" y="4983088"/>
            <a:ext cx="779564" cy="365125"/>
          </a:xfrm>
        </p:spPr>
        <p:txBody>
          <a:bodyPr/>
          <a:lstStyle/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2633298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AB04-7709-4C1E-A61A-74684A0170FC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180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2392" y="627406"/>
            <a:ext cx="2207026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8538" y="627406"/>
            <a:ext cx="6475313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BD0D-E0B1-4CED-AC65-708AC79EB9CD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8810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250" y="624110"/>
            <a:ext cx="8909366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8538" y="2133600"/>
            <a:ext cx="8913078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EA6D-DF0B-4D4B-B359-5F1D1D0E30A4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561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8" y="2058750"/>
            <a:ext cx="8913077" cy="1468800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3530129"/>
            <a:ext cx="8913077" cy="860400"/>
          </a:xfrm>
        </p:spPr>
        <p:txBody>
          <a:bodyPr anchor="t"/>
          <a:lstStyle>
            <a:lvl1pPr marL="0" indent="0" algn="l">
              <a:buNone/>
              <a:defRPr sz="1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31781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3244140"/>
            <a:ext cx="779564" cy="365125"/>
          </a:xfrm>
        </p:spPr>
        <p:txBody>
          <a:bodyPr/>
          <a:lstStyle/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4916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8538" y="2133600"/>
            <a:ext cx="4312741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88874" y="2126222"/>
            <a:ext cx="4312741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C2A3-CD19-48AB-9F64-ECCF75182EDD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787783"/>
            <a:ext cx="779564" cy="365125"/>
          </a:xfrm>
        </p:spPr>
        <p:txBody>
          <a:bodyPr/>
          <a:lstStyle/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986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8608" y="1972703"/>
            <a:ext cx="3991692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8538" y="2548966"/>
            <a:ext cx="4341762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4674" y="1969475"/>
            <a:ext cx="3997960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5091" y="2545738"/>
            <a:ext cx="433754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E8C1-7C87-4705-AB97-8CD17D208E3F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674" y="787783"/>
            <a:ext cx="779564" cy="365125"/>
          </a:xfrm>
        </p:spPr>
        <p:txBody>
          <a:bodyPr/>
          <a:lstStyle/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165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624E-DF92-4841-B9B9-DD11AA239B85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4691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3AE1-4360-4D5B-BDBC-656B872DD533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7338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8" y="446088"/>
            <a:ext cx="3504286" cy="976312"/>
          </a:xfrm>
        </p:spPr>
        <p:txBody>
          <a:bodyPr anchor="b"/>
          <a:lstStyle>
            <a:lvl1pPr algn="l">
              <a:defRPr sz="1999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1365" y="446089"/>
            <a:ext cx="518025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8" y="1598613"/>
            <a:ext cx="3504286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0708-46A4-4851-883E-8DFB8939107E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71437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990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539" y="4800600"/>
            <a:ext cx="8913078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8538" y="634965"/>
            <a:ext cx="8913078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539" y="5367338"/>
            <a:ext cx="891307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FFC-86AE-4294-A319-CAFC2651994B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7" y="4911726"/>
            <a:ext cx="1588113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674" y="4983088"/>
            <a:ext cx="779564" cy="365125"/>
          </a:xfrm>
        </p:spPr>
        <p:txBody>
          <a:bodyPr/>
          <a:lstStyle/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121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0773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14" y="-786"/>
            <a:ext cx="2356060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32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249" y="624110"/>
            <a:ext cx="890936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538" y="2133600"/>
            <a:ext cx="8913078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58914" y="6130437"/>
            <a:ext cx="1145984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E8617-6EA8-4B97-A5E8-E18E98765EE2}" type="datetime1">
              <a:rPr lang="ru-RU" noProof="0" smtClean="0"/>
              <a:pPr/>
              <a:t>вт 19.12.23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8538" y="6135809"/>
            <a:ext cx="76180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674" y="787783"/>
            <a:ext cx="77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99">
                <a:solidFill>
                  <a:srgbClr val="FEFFFF"/>
                </a:solidFill>
              </a:defRPr>
            </a:lvl1pPr>
          </a:lstStyle>
          <a:p>
            <a:fld id="{34C99D79-8A4B-4031-B1E0-AF26F8EDF2B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8964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063" rtl="0" eaLnBrk="1" latinLnBrk="0" hangingPunct="1">
        <a:spcBef>
          <a:spcPct val="0"/>
        </a:spcBef>
        <a:buNone/>
        <a:defRPr sz="3599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846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emf"/><Relationship Id="rId5" Type="http://schemas.openxmlformats.org/officeDocument/2006/relationships/package" Target="../embeddings/_________Microsoft_Word.docx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kulish16@yandex.ru" TargetMode="External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&#1082;&#1091;&#1083;&#1080;&#1096;16.&#1088;&#1092;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5780" y="116632"/>
            <a:ext cx="11161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МУНИЦИПАЛЬНОЕ БЮДЖЕТНОЕ ОБЩЕОБРАЗОВАТЕЛЬНОЕ УЧРЕЖДЕНИЕ</a:t>
            </a:r>
          </a:p>
          <a:p>
            <a:pPr algn="ctr"/>
            <a:r>
              <a:rPr lang="ru-RU" sz="1600" dirty="0"/>
              <a:t>ОСНОВНАЯ ОБЩЕОБРАЗОВАТЕЛЬНАЯ ШКОЛА № 16 Д.КУЛИШ</a:t>
            </a:r>
          </a:p>
          <a:p>
            <a:pPr algn="ctr"/>
            <a:r>
              <a:rPr lang="ru-RU" sz="1600" dirty="0"/>
              <a:t>ЧУНСКОГО РАЙОНА ИРКУТСКОЙ ОБЛАСТИ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189756" y="3717032"/>
            <a:ext cx="2664296" cy="1584176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266320" y="630932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2023 год</a:t>
            </a:r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189756" y="3717847"/>
            <a:ext cx="2664296" cy="1584176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20.12.2023г.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05980" y="2828836"/>
            <a:ext cx="9577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Детско-взрослое производство школы-хозяйства – центр развития малой Родины.</a:t>
            </a:r>
            <a:r>
              <a:rPr lang="ru-RU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ABF0685-B883-4647-A476-9A411DFD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60" y="134418"/>
            <a:ext cx="4347810" cy="289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DA74A95-7202-43A4-B1F9-784C612B1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2" y="3702822"/>
            <a:ext cx="4510835" cy="300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34FBE19-B18A-4D07-9EA2-296CF54C7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436" y="107814"/>
            <a:ext cx="5073216" cy="338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8AB597E1-8019-41A9-97C0-0F12E369C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52" y="3253661"/>
            <a:ext cx="518457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73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SC_0180.JPG">
            <a:extLst>
              <a:ext uri="{FF2B5EF4-FFF2-40B4-BE49-F238E27FC236}">
                <a16:creationId xmlns:a16="http://schemas.microsoft.com/office/drawing/2014/main" id="{2B1F0929-6034-49FC-B675-C4F2195DA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2" y="286972"/>
            <a:ext cx="4454454" cy="296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SC_0204.JPG">
            <a:extLst>
              <a:ext uri="{FF2B5EF4-FFF2-40B4-BE49-F238E27FC236}">
                <a16:creationId xmlns:a16="http://schemas.microsoft.com/office/drawing/2014/main" id="{630943AC-A66B-4022-93DF-D9F9A9479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033" y="188640"/>
            <a:ext cx="3631333" cy="242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SC_0241.JPG">
            <a:extLst>
              <a:ext uri="{FF2B5EF4-FFF2-40B4-BE49-F238E27FC236}">
                <a16:creationId xmlns:a16="http://schemas.microsoft.com/office/drawing/2014/main" id="{19293B65-FC39-44DB-89E6-97D014DEA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542" y="2075519"/>
            <a:ext cx="3086400" cy="46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SC_0263.JPG">
            <a:extLst>
              <a:ext uri="{FF2B5EF4-FFF2-40B4-BE49-F238E27FC236}">
                <a16:creationId xmlns:a16="http://schemas.microsoft.com/office/drawing/2014/main" id="{A000C386-7A2A-46AD-A416-2BE0C3AA5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8" y="3573016"/>
            <a:ext cx="421246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SC_0292.JPG">
            <a:extLst>
              <a:ext uri="{FF2B5EF4-FFF2-40B4-BE49-F238E27FC236}">
                <a16:creationId xmlns:a16="http://schemas.microsoft.com/office/drawing/2014/main" id="{9A045471-BAC1-412F-8B93-188D1E666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859" y="2781764"/>
            <a:ext cx="2591731" cy="388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51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32" y="-61218"/>
            <a:ext cx="5037666" cy="377825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2" y="-6642"/>
            <a:ext cx="4964899" cy="37236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4" y="3728753"/>
            <a:ext cx="556861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6EE692-0FE9-4CC1-8E26-13C211A11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1145" r="1625" b="-780"/>
          <a:stretch/>
        </p:blipFill>
        <p:spPr>
          <a:xfrm rot="5400000">
            <a:off x="384231" y="721945"/>
            <a:ext cx="3740499" cy="321393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0025F1-0DCA-401B-8E23-542283A181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2626" r="20000"/>
          <a:stretch/>
        </p:blipFill>
        <p:spPr>
          <a:xfrm rot="5400000">
            <a:off x="8490949" y="706369"/>
            <a:ext cx="2880321" cy="31410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839F19-D904-4F2B-A10C-C2C1FD4952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9692" r="28898"/>
          <a:stretch/>
        </p:blipFill>
        <p:spPr>
          <a:xfrm rot="5400000">
            <a:off x="2168766" y="3142774"/>
            <a:ext cx="3385360" cy="38886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E3EF07-EEDC-4E87-AA6F-16548F5506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26" y="479526"/>
            <a:ext cx="3003798" cy="40050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ED86A1-126A-4C76-9AD5-DE69974F8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36"/>
          <a:stretch/>
        </p:blipFill>
        <p:spPr>
          <a:xfrm rot="5400000">
            <a:off x="7361733" y="3322902"/>
            <a:ext cx="3442021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8" y="2204864"/>
            <a:ext cx="6164395" cy="44691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9" b="30529"/>
          <a:stretch/>
        </p:blipFill>
        <p:spPr>
          <a:xfrm>
            <a:off x="261764" y="116632"/>
            <a:ext cx="6118791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Tatyana\Рабочий стол\выпечка[17-15-46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66" y="548584"/>
            <a:ext cx="5194134" cy="29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Tatyana\Рабочий стол\выпечка[17-16-50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00" y="534224"/>
            <a:ext cx="5078475" cy="293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Documents and Settings\Tatyana\Рабочий стол\выпечка[17-17-14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66" y="3593910"/>
            <a:ext cx="5251630" cy="295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Documents and Settings\Tatyana\Рабочий стол\выпечка[17-17-53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01" y="3593910"/>
            <a:ext cx="5046474" cy="295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4132" y="1764305"/>
            <a:ext cx="5328592" cy="39976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5980" y="-17804"/>
            <a:ext cx="8594429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Производство хлебобулочных изделий</a:t>
            </a:r>
          </a:p>
        </p:txBody>
      </p:sp>
    </p:spTree>
    <p:extLst>
      <p:ext uri="{BB962C8B-B14F-4D97-AF65-F5344CB8AC3E}">
        <p14:creationId xmlns:p14="http://schemas.microsoft.com/office/powerpoint/2010/main" val="401506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16" y="142522"/>
            <a:ext cx="4486325" cy="33647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433" y="978947"/>
            <a:ext cx="5879820" cy="4409865"/>
          </a:xfrm>
          <a:prstGeom prst="rect">
            <a:avLst/>
          </a:prstGeom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6470" y="3110794"/>
            <a:ext cx="2962017" cy="4077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438228" y="123472"/>
            <a:ext cx="8594429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</a:rPr>
              <a:t>Производство биогумуса</a:t>
            </a:r>
          </a:p>
        </p:txBody>
      </p:sp>
    </p:spTree>
    <p:extLst>
      <p:ext uri="{BB962C8B-B14F-4D97-AF65-F5344CB8AC3E}">
        <p14:creationId xmlns:p14="http://schemas.microsoft.com/office/powerpoint/2010/main" val="362412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71208"/>
            <a:ext cx="4608513" cy="3401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43" y="160094"/>
            <a:ext cx="5952144" cy="3340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7" y="3308746"/>
            <a:ext cx="4608512" cy="3457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43" y="3308745"/>
            <a:ext cx="5952144" cy="34572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8" r="19703" b="13628"/>
          <a:stretch/>
        </p:blipFill>
        <p:spPr>
          <a:xfrm>
            <a:off x="3238761" y="2070786"/>
            <a:ext cx="4896544" cy="296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9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821" y="0"/>
            <a:ext cx="11423004" cy="1280890"/>
          </a:xfrm>
        </p:spPr>
        <p:txBody>
          <a:bodyPr>
            <a:noAutofit/>
          </a:bodyPr>
          <a:lstStyle/>
          <a:p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Модель социального партнёрства</a:t>
            </a:r>
          </a:p>
        </p:txBody>
      </p:sp>
      <p:pic>
        <p:nvPicPr>
          <p:cNvPr id="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1701" r="1038" b="1701"/>
          <a:stretch>
            <a:fillRect/>
          </a:stretch>
        </p:blipFill>
        <p:spPr bwMode="auto">
          <a:xfrm>
            <a:off x="253097" y="1412776"/>
            <a:ext cx="3474528" cy="53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1701" r="861" b="1701"/>
          <a:stretch>
            <a:fillRect/>
          </a:stretch>
        </p:blipFill>
        <p:spPr bwMode="auto">
          <a:xfrm>
            <a:off x="8506967" y="1412776"/>
            <a:ext cx="3659616" cy="53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Объект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7894432"/>
              </p:ext>
            </p:extLst>
          </p:nvPr>
        </p:nvGraphicFramePr>
        <p:xfrm>
          <a:off x="2133972" y="1280890"/>
          <a:ext cx="7597914" cy="5104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Документ" r:id="rId5" imgW="10347757" imgH="6952219" progId="Word.Document.12">
                  <p:embed/>
                </p:oleObj>
              </mc:Choice>
              <mc:Fallback>
                <p:oleObj name="Документ" r:id="rId5" imgW="10347757" imgH="6952219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972" y="1280890"/>
                        <a:ext cx="7597914" cy="51040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410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972" y="-5388"/>
            <a:ext cx="8909366" cy="1280890"/>
          </a:xfrm>
        </p:spPr>
        <p:txBody>
          <a:bodyPr>
            <a:normAutofit/>
          </a:bodyPr>
          <a:lstStyle/>
          <a:p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Социальные проекты</a:t>
            </a: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1412776"/>
            <a:ext cx="3334949" cy="48007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56093"/>
          <a:stretch/>
        </p:blipFill>
        <p:spPr>
          <a:xfrm rot="16200000">
            <a:off x="7732131" y="2151321"/>
            <a:ext cx="4800766" cy="33236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721" y="2156917"/>
            <a:ext cx="4968726" cy="33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8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Asus\Desktop\огород 2016\DSC084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296" y="116631"/>
            <a:ext cx="4203948" cy="315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H:\огород\DSC051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584" y="3404182"/>
            <a:ext cx="4238660" cy="317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:\огород 2015\DSC076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80" y="116630"/>
            <a:ext cx="4164831" cy="312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H:\огород 2015\DSC077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80" y="3404425"/>
            <a:ext cx="4164831" cy="312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H:\огород 2015\DSC076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2124" y="1460254"/>
            <a:ext cx="5184576" cy="388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79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4571" y="624110"/>
            <a:ext cx="3967043" cy="1280890"/>
          </a:xfrm>
        </p:spPr>
        <p:txBody>
          <a:bodyPr/>
          <a:lstStyle/>
          <a:p>
            <a:r>
              <a:rPr lang="ru-RU" dirty="0"/>
              <a:t>Президентские гранты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206871"/>
            <a:ext cx="7072137" cy="33962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91" y="3284984"/>
            <a:ext cx="7704634" cy="34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1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0"/>
            <a:ext cx="11017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64" y="94270"/>
            <a:ext cx="11658600" cy="4331208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76" y="220651"/>
            <a:ext cx="3744416" cy="66373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t="12535" r="20209" b="13642"/>
          <a:stretch/>
        </p:blipFill>
        <p:spPr>
          <a:xfrm>
            <a:off x="1307539" y="3573459"/>
            <a:ext cx="2516963" cy="3253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756" y="3686126"/>
            <a:ext cx="2355726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724" y="836712"/>
            <a:ext cx="3150283" cy="55890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592" y="836712"/>
            <a:ext cx="3137872" cy="5589066"/>
          </a:xfrm>
          <a:prstGeom prst="rect">
            <a:avLst/>
          </a:prstGeom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73" y="188640"/>
            <a:ext cx="5040559" cy="2842483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154" y="1772816"/>
            <a:ext cx="257917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6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93" y="44624"/>
            <a:ext cx="4224469" cy="316835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5901"/>
          <a:stretch/>
        </p:blipFill>
        <p:spPr>
          <a:xfrm>
            <a:off x="7894612" y="44624"/>
            <a:ext cx="4268961" cy="3585877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615" y="3284984"/>
            <a:ext cx="4612957" cy="3459718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93" y="3284984"/>
            <a:ext cx="4708968" cy="3531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23" y="908720"/>
            <a:ext cx="3273828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8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01924" y="692696"/>
            <a:ext cx="10081120" cy="3240360"/>
          </a:xfrm>
        </p:spPr>
        <p:txBody>
          <a:bodyPr>
            <a:normAutofit/>
          </a:bodyPr>
          <a:lstStyle/>
          <a:p>
            <a:r>
              <a:rPr lang="ru-RU" sz="3200" dirty="0"/>
              <a:t>Международный конкурс им. А.С. Макаренко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8" y="1268760"/>
            <a:ext cx="3831252" cy="5419234"/>
          </a:xfrm>
          <a:prstGeom prst="rect">
            <a:avLst/>
          </a:prstGeom>
        </p:spPr>
      </p:pic>
      <p:pic>
        <p:nvPicPr>
          <p:cNvPr id="9" name="Picture 2" descr="C:\Documents and Settings\Tatyana\Рабочий стол\диплом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20" y="1742290"/>
            <a:ext cx="5377946" cy="469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28" y="1268760"/>
            <a:ext cx="3984047" cy="5639582"/>
          </a:xfrm>
        </p:spPr>
      </p:pic>
      <p:sp>
        <p:nvSpPr>
          <p:cNvPr id="4" name="TextBox 3"/>
          <p:cNvSpPr txBox="1"/>
          <p:nvPr/>
        </p:nvSpPr>
        <p:spPr>
          <a:xfrm>
            <a:off x="911556" y="5733256"/>
            <a:ext cx="31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2010 год - 3 место</a:t>
            </a:r>
          </a:p>
          <a:p>
            <a:r>
              <a:rPr lang="ru-RU" dirty="0"/>
              <a:t>г. Москва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32860" y="5537112"/>
            <a:ext cx="3361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2016 год - 2 место</a:t>
            </a:r>
          </a:p>
          <a:p>
            <a:r>
              <a:rPr lang="ru-RU" dirty="0">
                <a:solidFill>
                  <a:schemeClr val="bg1"/>
                </a:solidFill>
              </a:rPr>
              <a:t>г. Якутск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12752" y="5884110"/>
            <a:ext cx="3585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2021 год - 1 место</a:t>
            </a:r>
          </a:p>
          <a:p>
            <a:r>
              <a:rPr lang="ru-RU" dirty="0"/>
              <a:t>Г. Москва</a:t>
            </a:r>
          </a:p>
        </p:txBody>
      </p:sp>
    </p:spTree>
    <p:extLst>
      <p:ext uri="{BB962C8B-B14F-4D97-AF65-F5344CB8AC3E}">
        <p14:creationId xmlns:p14="http://schemas.microsoft.com/office/powerpoint/2010/main" val="264288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755" y="0"/>
            <a:ext cx="4986215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2573" y="1946421"/>
            <a:ext cx="5143500" cy="50606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250" y="624110"/>
            <a:ext cx="8145578" cy="12808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16632"/>
            <a:ext cx="3903331" cy="536861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813" y="4011084"/>
            <a:ext cx="46037" cy="61382"/>
          </a:xfrm>
        </p:spPr>
      </p:pic>
    </p:spTree>
    <p:extLst>
      <p:ext uri="{BB962C8B-B14F-4D97-AF65-F5344CB8AC3E}">
        <p14:creationId xmlns:p14="http://schemas.microsoft.com/office/powerpoint/2010/main" val="5257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948" y="209810"/>
            <a:ext cx="9865096" cy="1280890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sz="2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Областной конкурс «Юный фермер»</a:t>
            </a:r>
            <a:br>
              <a:rPr lang="ru-RU" sz="2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среди воспитанников дошкольных образовательных учреждений (ДОУ)</a:t>
            </a:r>
            <a:br>
              <a:rPr lang="ru-RU" sz="2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и обучающихся начальной школы образовательных организаций</a:t>
            </a:r>
            <a:br>
              <a:rPr lang="ru-RU" sz="2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Иркутской области ( 2020 год) </a:t>
            </a:r>
            <a:br>
              <a:rPr lang="ru-RU" sz="22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2732">
            <a:off x="953495" y="1508830"/>
            <a:ext cx="3544880" cy="4879422"/>
          </a:xfrm>
          <a:prstGeom prst="rect">
            <a:avLst/>
          </a:prstGeom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06" y="1490700"/>
            <a:ext cx="3434300" cy="472801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778" r="3704"/>
          <a:stretch/>
        </p:blipFill>
        <p:spPr>
          <a:xfrm rot="989505">
            <a:off x="8297516" y="1545927"/>
            <a:ext cx="3259019" cy="46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7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5940" y="332656"/>
            <a:ext cx="10225136" cy="136815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prstClr val="black"/>
                </a:solidFill>
                <a:cs typeface="Times New Roman" panose="02020603050405020304" pitchFamily="18" charset="0"/>
              </a:rPr>
              <a:t>Областной конкурс «Юный фермер»</a:t>
            </a:r>
            <a:br>
              <a:rPr lang="ru-RU" sz="2000" dirty="0">
                <a:solidFill>
                  <a:prstClr val="black"/>
                </a:solidFill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среди воспитанников дошкольных образовательных учреждений (ДОУ)</a:t>
            </a:r>
            <a:br>
              <a:rPr lang="ru-RU" sz="2000" dirty="0">
                <a:solidFill>
                  <a:prstClr val="black"/>
                </a:solidFill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и обучающихся начальной школы образовательных организаций</a:t>
            </a:r>
            <a:br>
              <a:rPr lang="ru-RU" sz="2000" dirty="0">
                <a:solidFill>
                  <a:prstClr val="black"/>
                </a:solidFill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Иркутской области ( 2021 год)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1700807"/>
            <a:ext cx="3245490" cy="471601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55" y="1700808"/>
            <a:ext cx="3250619" cy="4737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92" y="1700808"/>
            <a:ext cx="3244835" cy="47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75B265-CD2A-4D06-9EF9-245BE5ED6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84" y="908720"/>
            <a:ext cx="4428492" cy="29523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3FFEE2-9841-416B-B070-7C4A38D94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77" y="3933056"/>
            <a:ext cx="4346862" cy="28979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2FF703-84B8-43F0-A804-BEE4B5485B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3933056"/>
            <a:ext cx="4348562" cy="28979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D8326E-FD3D-400E-9FB2-626D14E18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88" y="908720"/>
            <a:ext cx="4450079" cy="2966719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61764" y="116632"/>
            <a:ext cx="12128666" cy="5040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Финал Всероссийского конкурса  «Школьный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агростартап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»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61764" y="817960"/>
            <a:ext cx="2880320" cy="2323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2399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Бизнес-проект «Гидропоника – современный способ выращивания растений»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118748" y="4022652"/>
            <a:ext cx="2880320" cy="28083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2399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Участники: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Нурисламов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 Максим, Гареева Алсу </a:t>
            </a:r>
          </a:p>
          <a:p>
            <a:pPr algn="ctr"/>
            <a:endParaRPr lang="en-US" sz="2400" b="1" dirty="0" smtClean="0">
              <a:ln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Наставник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: 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Нурисламова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Назиля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Раисовна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320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88640"/>
            <a:ext cx="6120680" cy="3450384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3140968"/>
            <a:ext cx="4860032" cy="36450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72" y="3140968"/>
            <a:ext cx="6465955" cy="36450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73" y="188640"/>
            <a:ext cx="4938853" cy="3704140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180" y="1913832"/>
            <a:ext cx="3935412" cy="2952328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89956" y="-99392"/>
            <a:ext cx="8594429" cy="13208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Мини-птицефабрика</a:t>
            </a:r>
          </a:p>
        </p:txBody>
      </p:sp>
    </p:spTree>
    <p:extLst>
      <p:ext uri="{BB962C8B-B14F-4D97-AF65-F5344CB8AC3E}">
        <p14:creationId xmlns:p14="http://schemas.microsoft.com/office/powerpoint/2010/main" val="23095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53D8A4-ABF3-4A02-91D4-85EBE6275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60" y="188639"/>
            <a:ext cx="4716524" cy="66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F14427-991B-4CD1-82E8-820EE28AE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20" r="23121" b="6951"/>
          <a:stretch/>
        </p:blipFill>
        <p:spPr>
          <a:xfrm>
            <a:off x="1894523" y="574062"/>
            <a:ext cx="4127882" cy="5715808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6F6CBB13-D541-440E-B235-9F058D302D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BD0A9C-36CF-46F4-97CE-7C771D37D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20" t="7280" r="15560" b="4845"/>
          <a:stretch/>
        </p:blipFill>
        <p:spPr>
          <a:xfrm>
            <a:off x="7102524" y="548680"/>
            <a:ext cx="4091995" cy="5904656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54234" y="73582"/>
            <a:ext cx="12457384" cy="3794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2399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Региональный этап международной бизнес-игры «Начинающий фермер 2023»</a:t>
            </a:r>
          </a:p>
        </p:txBody>
      </p:sp>
    </p:spTree>
    <p:extLst>
      <p:ext uri="{BB962C8B-B14F-4D97-AF65-F5344CB8AC3E}">
        <p14:creationId xmlns:p14="http://schemas.microsoft.com/office/powerpoint/2010/main" val="32018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86016990-453F-492F-A89A-5D0CA0306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24" y="350204"/>
            <a:ext cx="4267857" cy="60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438A1F-F042-4752-89F1-53836A04E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0" t="-1449" r="23121" b="5900"/>
          <a:stretch/>
        </p:blipFill>
        <p:spPr>
          <a:xfrm>
            <a:off x="2205980" y="314654"/>
            <a:ext cx="4380619" cy="62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2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4555EFA-0F22-4236-B17E-E5680C764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5" y="3561124"/>
            <a:ext cx="4775289" cy="318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302C3C5-B01A-4B0C-ABBF-505B131DA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5" y="225787"/>
            <a:ext cx="4775290" cy="318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5E9D5C4-222E-4ADD-BC80-77166263C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1" b="6575"/>
          <a:stretch/>
        </p:blipFill>
        <p:spPr bwMode="auto">
          <a:xfrm>
            <a:off x="5425443" y="234679"/>
            <a:ext cx="2499697" cy="334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91B33A17-4E96-41FE-9F51-B268E69AF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5" b="11837"/>
          <a:stretch/>
        </p:blipFill>
        <p:spPr bwMode="auto">
          <a:xfrm>
            <a:off x="5302324" y="3782923"/>
            <a:ext cx="2643713" cy="29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8E0635D2-D819-4973-A53B-B00AD8798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36" y="909438"/>
            <a:ext cx="3789311" cy="568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8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D39CBC-84E4-45C9-84F3-65A7985A46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60" t="8000" r="13881" b="4851"/>
          <a:stretch/>
        </p:blipFill>
        <p:spPr>
          <a:xfrm>
            <a:off x="1485900" y="811537"/>
            <a:ext cx="4224460" cy="59428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B51BD4-17F6-4FCC-A325-181698C73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58" t="8525" r="13482" b="4325"/>
          <a:stretch/>
        </p:blipFill>
        <p:spPr>
          <a:xfrm>
            <a:off x="6742484" y="811538"/>
            <a:ext cx="4224459" cy="594288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40" y="0"/>
            <a:ext cx="12143085" cy="811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2399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Участие в Иркутском региональном этапе Федерального проекта «Кадры для села». Трек «Молодые предприниматели села»</a:t>
            </a:r>
          </a:p>
        </p:txBody>
      </p:sp>
    </p:spTree>
    <p:extLst>
      <p:ext uri="{BB962C8B-B14F-4D97-AF65-F5344CB8AC3E}">
        <p14:creationId xmlns:p14="http://schemas.microsoft.com/office/powerpoint/2010/main" val="327732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A70BB1C-2F32-4C70-BB32-8AFF25941E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98917F-2748-482B-BBBE-15FC2C459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20" r="23121" b="5900"/>
          <a:stretch/>
        </p:blipFill>
        <p:spPr>
          <a:xfrm>
            <a:off x="6886500" y="409132"/>
            <a:ext cx="4380618" cy="61342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6165B5-DEB9-49D7-9D57-592BB74DF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60" t="2750" r="23960" b="6951"/>
          <a:stretch/>
        </p:blipFill>
        <p:spPr>
          <a:xfrm>
            <a:off x="1405507" y="177017"/>
            <a:ext cx="4688905" cy="650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>
            <a:extLst>
              <a:ext uri="{FF2B5EF4-FFF2-40B4-BE49-F238E27FC236}">
                <a16:creationId xmlns:a16="http://schemas.microsoft.com/office/drawing/2014/main" id="{C3970B59-B003-48E9-B257-76EF4CCE9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3" b="5963"/>
          <a:stretch/>
        </p:blipFill>
        <p:spPr bwMode="auto">
          <a:xfrm>
            <a:off x="1269876" y="219960"/>
            <a:ext cx="6292565" cy="302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EA84377F-9796-4DF9-9145-F1A52EBEB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3"/>
          <a:stretch/>
        </p:blipFill>
        <p:spPr bwMode="auto">
          <a:xfrm>
            <a:off x="8770237" y="212351"/>
            <a:ext cx="3085649" cy="383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>
            <a:extLst>
              <a:ext uri="{FF2B5EF4-FFF2-40B4-BE49-F238E27FC236}">
                <a16:creationId xmlns:a16="http://schemas.microsoft.com/office/drawing/2014/main" id="{413801C1-06BB-42BA-BA9A-BD094DA8B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731" y="4159538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>
            <a:extLst>
              <a:ext uri="{FF2B5EF4-FFF2-40B4-BE49-F238E27FC236}">
                <a16:creationId xmlns:a16="http://schemas.microsoft.com/office/drawing/2014/main" id="{0ABD4F85-94D0-4078-A93F-504453D83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88" y="3616166"/>
            <a:ext cx="4708391" cy="313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03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EB6FBC-8DAD-4EC4-B878-9C11659908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8120"/>
          <a:stretch/>
        </p:blipFill>
        <p:spPr>
          <a:xfrm>
            <a:off x="3898168" y="197261"/>
            <a:ext cx="4392488" cy="646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B243C4-BB94-4C7A-9A78-E92B4F0DD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2"/>
          <a:stretch/>
        </p:blipFill>
        <p:spPr>
          <a:xfrm rot="20837166">
            <a:off x="2097969" y="482023"/>
            <a:ext cx="3960440" cy="57442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38A031-850B-4413-81A8-DD8630AC1E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7"/>
          <a:stretch/>
        </p:blipFill>
        <p:spPr>
          <a:xfrm rot="429590">
            <a:off x="6619150" y="401493"/>
            <a:ext cx="3754511" cy="54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5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F433EF-3B85-424E-A242-BC5BCA4F2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60" t="8000" r="13880" b="4851"/>
          <a:stretch/>
        </p:blipFill>
        <p:spPr>
          <a:xfrm>
            <a:off x="1197868" y="187419"/>
            <a:ext cx="4608512" cy="64831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370279-4773-4C34-8D10-1EE3BC5B1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60" t="8399" r="14720" b="4452"/>
          <a:stretch/>
        </p:blipFill>
        <p:spPr>
          <a:xfrm>
            <a:off x="6670476" y="423907"/>
            <a:ext cx="4199888" cy="601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86EF334B-B9AD-4B0E-8F68-BDED2D84A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2" y="3429000"/>
            <a:ext cx="4874867" cy="324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F283BFAE-F6C7-4319-A54C-7C261BF3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1" y="179089"/>
            <a:ext cx="4608512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764E172-20D6-432F-8885-7F153359F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748" y="2313807"/>
            <a:ext cx="2910069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1811225-16FA-4F5E-99F5-C0200DFB9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629" y="404664"/>
            <a:ext cx="3342117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089156" y="836712"/>
            <a:ext cx="2880320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063" rtl="0" eaLnBrk="1" latinLnBrk="0" hangingPunct="1">
              <a:spcBef>
                <a:spcPct val="0"/>
              </a:spcBef>
              <a:buNone/>
              <a:defRPr sz="2399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Уборка урожая 2023 год</a:t>
            </a:r>
          </a:p>
        </p:txBody>
      </p:sp>
    </p:spTree>
    <p:extLst>
      <p:ext uri="{BB962C8B-B14F-4D97-AF65-F5344CB8AC3E}">
        <p14:creationId xmlns:p14="http://schemas.microsoft.com/office/powerpoint/2010/main" val="107035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B518B8-84B7-49B1-9089-24A057A01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4" y="165848"/>
            <a:ext cx="4608512" cy="65263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327A80-0B2E-4160-BDF7-9279CC805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88" y="0"/>
            <a:ext cx="498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3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9CA8E-5BF1-4FD1-823B-60D49B3B2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59" y="202632"/>
            <a:ext cx="4428106" cy="3121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A4E8AF-FC4F-4943-8320-F06DF0468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15" y="3461465"/>
            <a:ext cx="4536545" cy="31975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98D74B-42C2-4370-8A68-4124DC039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379" y="3461464"/>
            <a:ext cx="4536545" cy="319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B666B9-6175-414F-B041-5D2F43712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9" t="23099" r="5921" b="19151"/>
          <a:stretch/>
        </p:blipFill>
        <p:spPr>
          <a:xfrm>
            <a:off x="549796" y="260648"/>
            <a:ext cx="4186938" cy="29523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E4DDE6-924A-4FD1-943E-AE42F015F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20" t="13250" r="13880" b="44750"/>
          <a:stretch/>
        </p:blipFill>
        <p:spPr>
          <a:xfrm>
            <a:off x="7390556" y="188640"/>
            <a:ext cx="4536504" cy="30243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BB59ED-14A7-4ECA-BD24-7017DA43E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25" t="52254" r="13836" b="3788"/>
          <a:stretch/>
        </p:blipFill>
        <p:spPr>
          <a:xfrm>
            <a:off x="380904" y="3573016"/>
            <a:ext cx="4320480" cy="30243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9C10D6-0AA3-4279-B812-7DB4BB2AAC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61" t="52100" r="14139" b="5901"/>
          <a:stretch/>
        </p:blipFill>
        <p:spPr>
          <a:xfrm>
            <a:off x="7611294" y="3645024"/>
            <a:ext cx="4437528" cy="30243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FF9DCD-0615-4C51-B151-42110000E6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20" t="9450" r="14580" b="49601"/>
          <a:stretch/>
        </p:blipFill>
        <p:spPr>
          <a:xfrm>
            <a:off x="3981303" y="2024844"/>
            <a:ext cx="4226217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03D1C0-5A9C-4371-BE03-677271441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80" t="52100" r="13041" b="3800"/>
          <a:stretch/>
        </p:blipFill>
        <p:spPr>
          <a:xfrm>
            <a:off x="6046407" y="2636912"/>
            <a:ext cx="5952661" cy="40324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BF0000-A573-4648-8BE4-08FC9A417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23" t="7878" r="13978" b="48022"/>
          <a:stretch/>
        </p:blipFill>
        <p:spPr>
          <a:xfrm>
            <a:off x="333771" y="188640"/>
            <a:ext cx="5657771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4969EE-B233-4521-8494-9C1A474E3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60" t="11151" r="15560" b="6951"/>
          <a:stretch/>
        </p:blipFill>
        <p:spPr>
          <a:xfrm>
            <a:off x="117748" y="514251"/>
            <a:ext cx="3761267" cy="51469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B1E8C8-2DE2-462F-8726-D597656AC6B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t="21389" r="2976" b="18441"/>
          <a:stretch/>
        </p:blipFill>
        <p:spPr bwMode="auto">
          <a:xfrm>
            <a:off x="8292038" y="681382"/>
            <a:ext cx="3896787" cy="54596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A863CD-5D4E-44E2-B1AA-146501DAAE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00" t="9901" r="14720" b="4864"/>
          <a:stretch/>
        </p:blipFill>
        <p:spPr>
          <a:xfrm>
            <a:off x="3908422" y="188640"/>
            <a:ext cx="4430796" cy="63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3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756" y="188640"/>
            <a:ext cx="11729404" cy="606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399" b="1" dirty="0"/>
              <a:t>Образовательные и воспитательные эффекты </a:t>
            </a:r>
          </a:p>
          <a:p>
            <a:pPr>
              <a:defRPr/>
            </a:pPr>
            <a:r>
              <a:rPr lang="ru-RU" b="1" dirty="0"/>
              <a:t>детско-взрослого производства :</a:t>
            </a:r>
            <a:endParaRPr lang="ru-RU" sz="2000" b="1" dirty="0"/>
          </a:p>
          <a:p>
            <a:pPr marL="285664" indent="-285664">
              <a:buFont typeface="Wingdings" panose="05000000000000000000" pitchFamily="2" charset="2"/>
              <a:buChar char="Ø"/>
              <a:defRPr/>
            </a:pPr>
            <a:r>
              <a:rPr lang="ru-RU" sz="2000" dirty="0"/>
              <a:t>Формируется позитивное отношение к сельскому производству.</a:t>
            </a:r>
          </a:p>
          <a:p>
            <a:pPr marL="285664" indent="-285664">
              <a:buFont typeface="Wingdings" panose="05000000000000000000" pitchFamily="2" charset="2"/>
              <a:buChar char="Ø"/>
              <a:defRPr/>
            </a:pPr>
            <a:r>
              <a:rPr lang="ru-RU" sz="2000" dirty="0"/>
              <a:t>Формируется убеждение, что сельское хозяйство может быть рентабельным и даже </a:t>
            </a:r>
            <a:r>
              <a:rPr lang="ru-RU" sz="2000" dirty="0" err="1"/>
              <a:t>сверхрентабельным</a:t>
            </a:r>
            <a:r>
              <a:rPr lang="ru-RU" sz="2000" dirty="0"/>
              <a:t>.</a:t>
            </a:r>
          </a:p>
          <a:p>
            <a:pPr marL="285664" indent="-285664">
              <a:buFont typeface="Wingdings" panose="05000000000000000000" pitchFamily="2" charset="2"/>
              <a:buChar char="Ø"/>
              <a:defRPr/>
            </a:pPr>
            <a:r>
              <a:rPr lang="ru-RU" sz="2000" dirty="0"/>
              <a:t>Школьники выбирают профессии, которые позволят им стать успешными у себя дома, на родной земле.</a:t>
            </a:r>
          </a:p>
          <a:p>
            <a:pPr marL="285664" indent="-285664">
              <a:buFont typeface="Wingdings" panose="05000000000000000000" pitchFamily="2" charset="2"/>
              <a:buChar char="Ø"/>
              <a:defRPr/>
            </a:pPr>
            <a:r>
              <a:rPr lang="ru-RU" sz="2000" dirty="0"/>
              <a:t>Дети вносят существенный вклад в бюджет семьи, что заметно влияет на их самооценку, формирует самоуважение.</a:t>
            </a:r>
          </a:p>
          <a:p>
            <a:pPr marL="285664" indent="-285664">
              <a:buFont typeface="Wingdings" panose="05000000000000000000" pitchFamily="2" charset="2"/>
              <a:buChar char="Ø"/>
              <a:defRPr/>
            </a:pPr>
            <a:r>
              <a:rPr lang="ru-RU" sz="2000" dirty="0"/>
              <a:t>Учащиеся не просто получают некоторые сведения и мире технологий и профессий, они становятся мастерами-профессионалами.</a:t>
            </a:r>
          </a:p>
          <a:p>
            <a:pPr marL="285664" indent="-285664">
              <a:buFont typeface="Wingdings" panose="05000000000000000000" pitchFamily="2" charset="2"/>
              <a:buChar char="Ø"/>
              <a:defRPr/>
            </a:pPr>
            <a:r>
              <a:rPr lang="ru-RU" sz="2000" dirty="0"/>
              <a:t>Школьники становятся носителями передовых </a:t>
            </a:r>
            <a:r>
              <a:rPr lang="ru-RU" sz="2000" dirty="0" err="1"/>
              <a:t>агротехнологий</a:t>
            </a:r>
            <a:r>
              <a:rPr lang="ru-RU" sz="2000" dirty="0"/>
              <a:t> и несут их в семьи, что также влияет на их статус в семье и социуме.</a:t>
            </a:r>
          </a:p>
          <a:p>
            <a:pPr marL="285664" indent="-285664">
              <a:buFont typeface="Wingdings" panose="05000000000000000000" pitchFamily="2" charset="2"/>
              <a:buChar char="Ø"/>
              <a:defRPr/>
            </a:pPr>
            <a:r>
              <a:rPr lang="ru-RU" sz="2000" dirty="0"/>
              <a:t>Школьники становятся носителями идеологии и ценностей развития, сами видят и помогают своим близким увидеть новые горизонты в аграрном секторе, преодолеть синдром безысходности и экономической депрессии.</a:t>
            </a:r>
          </a:p>
          <a:p>
            <a:pPr marL="285664" indent="-285664">
              <a:buFont typeface="Wingdings" panose="05000000000000000000" pitchFamily="2" charset="2"/>
              <a:buChar char="Ø"/>
              <a:defRPr/>
            </a:pPr>
            <a:r>
              <a:rPr lang="ru-RU" sz="2000" dirty="0"/>
              <a:t>Выпускники школы способны самостоятельно содержать себя и даже помогать родителям, выражают готовность самостоятельно оплачивать своё обучение, если не удастся поступить на бюджетное отделение.</a:t>
            </a:r>
          </a:p>
        </p:txBody>
      </p:sp>
    </p:spTree>
    <p:extLst>
      <p:ext uri="{BB962C8B-B14F-4D97-AF65-F5344CB8AC3E}">
        <p14:creationId xmlns:p14="http://schemas.microsoft.com/office/powerpoint/2010/main" val="218521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3772" y="188640"/>
            <a:ext cx="11089232" cy="5451642"/>
          </a:xfrm>
        </p:spPr>
        <p:txBody>
          <a:bodyPr>
            <a:normAutofit/>
          </a:bodyPr>
          <a:lstStyle/>
          <a:p>
            <a:r>
              <a:rPr lang="ru-RU" sz="2400" b="1" dirty="0"/>
              <a:t>Перспективные проекты: </a:t>
            </a:r>
            <a:endParaRPr lang="ru-RU" sz="2400" dirty="0"/>
          </a:p>
          <a:p>
            <a:r>
              <a:rPr lang="ru-RU" sz="2400" dirty="0"/>
              <a:t> 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/>
              <a:t>«Технология выращивания ранней клубники методом гидропоники»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/>
              <a:t>«Круглогодичное выращивание </a:t>
            </a:r>
            <a:r>
              <a:rPr lang="ru-RU" sz="2400" dirty="0" err="1"/>
              <a:t>микрозелени</a:t>
            </a:r>
            <a:r>
              <a:rPr lang="ru-RU" sz="2400" dirty="0"/>
              <a:t>»;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/>
              <a:t>«Раннее выращивание огурцов « гидропоника + теплица»;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/>
              <a:t>«Выращивание сибирских сортов винограда»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dirty="0"/>
              <a:t>Проект «Сырная деревня»</a:t>
            </a:r>
          </a:p>
          <a:p>
            <a:endParaRPr lang="ru-RU" sz="2299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78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5940" y="188640"/>
            <a:ext cx="8856984" cy="64695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1804" y="4797152"/>
            <a:ext cx="11161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Наш адрес: Иркутская область , Чунский район  д. Кулиш ул. Совхозная 1, МОБУ ООШ№16  </a:t>
            </a:r>
          </a:p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Е-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mail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: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hlinkClick r:id="rId3"/>
              </a:rPr>
              <a:t>kulish16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hlinkClick r:id="rId3"/>
              </a:rPr>
              <a:t>@yandex.ru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Сайт: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hlinkClick r:id="rId4"/>
              </a:rPr>
              <a:t>http://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hlinkClick r:id="rId4"/>
              </a:rPr>
              <a:t>кулиш16.рф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 </a:t>
            </a:r>
          </a:p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Ответственная за агробизнес - образование: Немирич Татьяна Николаевна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2004" y="1988840"/>
            <a:ext cx="71110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60427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185DC17B-AD9E-4A75-B024-BA5F8CF32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44284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68820108-B21E-4CE1-BA05-A1BB4C3A4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96" y="116632"/>
            <a:ext cx="4968555" cy="331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0808985-61A1-46AB-AE56-2E9EB3A9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" y="3356992"/>
            <a:ext cx="496855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E39800A7-8F64-48EC-BE19-5D8C6F311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08" y="3573016"/>
            <a:ext cx="464451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78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2F6DA0-C593-4D5E-9723-9EE366F70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12" y="188639"/>
            <a:ext cx="4052703" cy="30395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352D85-D143-49BD-9105-7B232340E0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32" y="592279"/>
            <a:ext cx="3075872" cy="2232248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7383A2A1-E6DC-4DDB-9A1C-D0A5F3134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75" y="1196752"/>
            <a:ext cx="3837650" cy="51168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F6720A-252C-442C-BB4B-ADA63628CDD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256" y="3501008"/>
            <a:ext cx="3075872" cy="25564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0A7267-132F-4D25-A160-F724AC893B5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9" t="7621" r="3395" b="343"/>
          <a:stretch/>
        </p:blipFill>
        <p:spPr bwMode="auto">
          <a:xfrm>
            <a:off x="488524" y="3629835"/>
            <a:ext cx="3837649" cy="30189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14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01A897-5200-467D-B458-332E9EC6BB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13110"/>
            <a:ext cx="3813524" cy="28601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610FA4-9E6B-4440-9695-3439222A12B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r="1783" b="14739"/>
          <a:stretch/>
        </p:blipFill>
        <p:spPr bwMode="auto">
          <a:xfrm>
            <a:off x="6238428" y="2858072"/>
            <a:ext cx="5616279" cy="38152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213A0D-5591-458D-9963-F26C6FDF4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868" y="3149333"/>
            <a:ext cx="4608512" cy="35239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A9DD3F-ADA3-48D6-B1B5-AB5CE0906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316" y="213110"/>
            <a:ext cx="3297286" cy="247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2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r="18847" b="16162"/>
          <a:stretch/>
        </p:blipFill>
        <p:spPr>
          <a:xfrm>
            <a:off x="0" y="188640"/>
            <a:ext cx="5546370" cy="469198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48" y="1844824"/>
            <a:ext cx="6492213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5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322" r="2198"/>
          <a:stretch/>
        </p:blipFill>
        <p:spPr>
          <a:xfrm>
            <a:off x="561055" y="80772"/>
            <a:ext cx="4392488" cy="6696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077" y="80772"/>
            <a:ext cx="4391025" cy="32995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077" y="3471672"/>
            <a:ext cx="4391025" cy="33055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42" y="1628800"/>
            <a:ext cx="3336179" cy="504056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93812" y="-10541"/>
            <a:ext cx="1116124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Производство мясо-молочной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26436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oking_16x9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oking_16x9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8CEDD5F-3E18-494C-BAA9-9C33F7C085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344</Words>
  <Application>Microsoft Office PowerPoint</Application>
  <PresentationFormat>Произвольный</PresentationFormat>
  <Paragraphs>52</Paragraphs>
  <Slides>47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6" baseType="lpstr">
      <vt:lpstr>Arial</vt:lpstr>
      <vt:lpstr>Calibri</vt:lpstr>
      <vt:lpstr>Century Gothic</vt:lpstr>
      <vt:lpstr>Constantia</vt:lpstr>
      <vt:lpstr>Times New Roman</vt:lpstr>
      <vt:lpstr>Wingdings</vt:lpstr>
      <vt:lpstr>Wingdings 3</vt:lpstr>
      <vt:lpstr>Легкий дым</vt:lpstr>
      <vt:lpstr>Документ</vt:lpstr>
      <vt:lpstr>Презентация PowerPoint</vt:lpstr>
      <vt:lpstr>Презентация PowerPoint</vt:lpstr>
      <vt:lpstr>Мини-птицефабрика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Производство мясо-молочной продукции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Производство хлебобулочных изделий</vt:lpstr>
      <vt:lpstr>Производство биогумуса</vt:lpstr>
      <vt:lpstr>Презентация PowerPoint</vt:lpstr>
      <vt:lpstr>Модель социального партнёрства</vt:lpstr>
      <vt:lpstr>Социальные проекты</vt:lpstr>
      <vt:lpstr>Президентские гранты</vt:lpstr>
      <vt:lpstr>Презентация PowerPoint</vt:lpstr>
      <vt:lpstr>Презентация PowerPoint</vt:lpstr>
      <vt:lpstr>Презентация PowerPoint</vt:lpstr>
      <vt:lpstr>Презентация PowerPoint</vt:lpstr>
      <vt:lpstr>Международный конкурс им. А.С. Макаренко </vt:lpstr>
      <vt:lpstr>Презентация PowerPoint</vt:lpstr>
      <vt:lpstr>Областной конкурс «Юный фермер»  среди воспитанников дошкольных образовательных учреждений (ДОУ)  и обучающихся начальной школы образовательных организаций  Иркутской области ( 2020 год)  </vt:lpstr>
      <vt:lpstr>Областной конкурс «Юный фермер»  среди воспитанников дошкольных образовательных учреждений (ДОУ)  и обучающихся начальной школы образовательных организаций  Иркутской области ( 2021 год)</vt:lpstr>
      <vt:lpstr>Финал Всероссийского конкурса  «Школьный агростартап»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2015-09-23T12:07:27Z</dcterms:created>
  <dcterms:modified xsi:type="dcterms:W3CDTF">2023-12-19T14:29:24Z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TC027879429991</vt:lpwstr>
  </property>
</Properties>
</file>